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Medium"/>
      <p:regular r:id="rId17"/>
    </p:embeddedFont>
    <p:embeddedFont>
      <p:font typeface="Outfit Medium"/>
      <p:regular r:id="rId18"/>
    </p:embeddedFont>
    <p:embeddedFont>
      <p:font typeface="IBM Plex Sans"/>
      <p:regular r:id="rId19"/>
    </p:embeddedFont>
    <p:embeddedFont>
      <p:font typeface="IBM Plex Sans"/>
      <p:regular r:id="rId20"/>
    </p:embeddedFont>
    <p:embeddedFont>
      <p:font typeface="IBM Plex Sans"/>
      <p:regular r:id="rId21"/>
    </p:embeddedFont>
    <p:embeddedFont>
      <p:font typeface="IBM Plex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Relationship Type="http://schemas.openxmlformats.org/officeDocument/2006/relationships/font" Target="/ppt/fonts/font3.fntdata" Id="rId19" /><Relationship Type="http://schemas.openxmlformats.org/officeDocument/2006/relationships/font" Target="/ppt/fonts/font4.fntdata" Id="rId20" /><Relationship Type="http://schemas.openxmlformats.org/officeDocument/2006/relationships/font" Target="/ppt/fonts/font5.fntdata" Id="rId21" /><Relationship Type="http://schemas.openxmlformats.org/officeDocument/2006/relationships/font" Target="/ppt/fonts/font6.fntdata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image" Target="/ppt/media/image-10-2.svg" Id="rId2" /><Relationship Type="http://schemas.openxmlformats.org/officeDocument/2006/relationships/image" Target="/ppt/media/image-10-3.png" Id="rId3" /><Relationship Type="http://schemas.openxmlformats.org/officeDocument/2006/relationships/image" Target="/ppt/media/image-10-4.svg" Id="rId4" /><Relationship Type="http://schemas.openxmlformats.org/officeDocument/2006/relationships/image" Target="/ppt/media/image-10-5.png" Id="rId5" /><Relationship Type="http://schemas.openxmlformats.org/officeDocument/2006/relationships/image" Target="/ppt/media/image-10-6.svg" Id="rId6" /><Relationship Type="http://schemas.openxmlformats.org/officeDocument/2006/relationships/image" Target="/ppt/media/image-10-7.png" Id="rId7" /><Relationship Type="http://schemas.openxmlformats.org/officeDocument/2006/relationships/image" Target="/ppt/media/image-10-8.svg" Id="rId8" /><Relationship Type="http://schemas.openxmlformats.org/officeDocument/2006/relationships/image" Target="/ppt/media/image-10-9.png" Id="rId9" /><Relationship Type="http://schemas.openxmlformats.org/officeDocument/2006/relationships/image" Target="/ppt/media/image-10-10.svg" Id="rId10" /><Relationship Type="http://schemas.openxmlformats.org/officeDocument/2006/relationships/slideLayout" Target="/ppt/slideLayouts/slideLayout11.xml" Id="rId11" /><Relationship Type="http://schemas.openxmlformats.org/officeDocument/2006/relationships/notesSlide" Target="/ppt/notesSlides/notesSlide10.xml" Id="rId1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2.xml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slideLayout" Target="/ppt/slideLayouts/slideLayout4.xml" Id="rId2" /><Relationship Type="http://schemas.openxmlformats.org/officeDocument/2006/relationships/notesSlide" Target="/ppt/notesSlides/notesSlide3.xml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slideLayout" Target="/ppt/slideLayouts/slideLayout5.xml" Id="rId2" /><Relationship Type="http://schemas.openxmlformats.org/officeDocument/2006/relationships/notesSlide" Target="/ppt/notesSlides/notesSlide4.xm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image" Target="/ppt/media/image-5-2.png" Id="rId2" /><Relationship Type="http://schemas.openxmlformats.org/officeDocument/2006/relationships/slideLayout" Target="/ppt/slideLayouts/slideLayout6.xml" Id="rId3" /><Relationship Type="http://schemas.openxmlformats.org/officeDocument/2006/relationships/notesSlide" Target="/ppt/notesSlides/notesSlide5.xml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notesSlide" Target="/ppt/notesSlides/notesSlide6.xml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1" /><Relationship Type="http://schemas.openxmlformats.org/officeDocument/2006/relationships/notesSlide" Target="/ppt/notesSlides/notesSlide7.xml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image" Target="/ppt/media/image-8-3.png" Id="rId3" /><Relationship Type="http://schemas.openxmlformats.org/officeDocument/2006/relationships/slideLayout" Target="/ppt/slideLayouts/slideLayout9.xml" Id="rId4" /><Relationship Type="http://schemas.openxmlformats.org/officeDocument/2006/relationships/notesSlide" Target="/ppt/notesSlides/notesSlide8.xml" Id="rId5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slideLayout" Target="/ppt/slideLayouts/slideLayout10.xml" Id="rId2" /><Relationship Type="http://schemas.openxmlformats.org/officeDocument/2006/relationships/notesSlide" Target="/ppt/notesSlides/notesSlide9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Uncovering insights from 3,900 transactions to optimize retention, marketing, and pricing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293"/>
            <a:ext cx="7142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700"/>
            <a:ext cx="4196358" cy="2592348"/>
          </a:xfrm>
          <a:prstGeom prst="roundRect">
            <a:avLst>
              <a:gd name="adj" fmla="val 787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2B9F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59318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Promote exclusive benefits to increase subscriber base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71700"/>
            <a:ext cx="4196358" cy="2592348"/>
          </a:xfrm>
          <a:prstGeom prst="roundRect">
            <a:avLst>
              <a:gd name="adj" fmla="val 787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451396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2B9F9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59318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Reward repeat buyers to move them into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71700"/>
            <a:ext cx="4196358" cy="2592348"/>
          </a:xfrm>
          <a:prstGeom prst="roundRect">
            <a:avLst>
              <a:gd name="adj" fmla="val 787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9874568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2B9F9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59318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229445"/>
          </a:xfrm>
          <a:prstGeom prst="roundRect">
            <a:avLst>
              <a:gd name="adj" fmla="val 915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2B9F9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Highlight top-rated items in marketing campaigns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229445"/>
          </a:xfrm>
          <a:prstGeom prst="roundRect">
            <a:avLst>
              <a:gd name="adj" fmla="val 915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2B9F9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Focus on Young Adults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94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Total Transactions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Customer purchases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Demographics, purchases,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Review Rating column only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982289"/>
            <a:ext cx="3146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563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0056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982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5563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Discount &amp; Promo Usage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0056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Purchase Frequency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4478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78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545" y="3232428"/>
            <a:ext cx="6764536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 Preparation &amp; Cleaning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8545" y="4208264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8545" y="4544020"/>
            <a:ext cx="6471166" cy="2286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6" name="Text 3"/>
          <p:cNvSpPr/>
          <p:nvPr/>
        </p:nvSpPr>
        <p:spPr>
          <a:xfrm>
            <a:off x="738545" y="4695230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 Loading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38545" y="5151596"/>
            <a:ext cx="647116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Imported dataset using pandas, explored structure with df.info() and .describe()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20689" y="4208264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0689" y="4544020"/>
            <a:ext cx="6471166" cy="2286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10" name="Text 7"/>
          <p:cNvSpPr/>
          <p:nvPr/>
        </p:nvSpPr>
        <p:spPr>
          <a:xfrm>
            <a:off x="7420689" y="4695230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Missing Data Handling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420689" y="5151596"/>
            <a:ext cx="647116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Imputed Review Rating nulls using median rating per product category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8545" y="6195893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8545" y="6531650"/>
            <a:ext cx="6471166" cy="2286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14" name="Text 11"/>
          <p:cNvSpPr/>
          <p:nvPr/>
        </p:nvSpPr>
        <p:spPr>
          <a:xfrm>
            <a:off x="738545" y="6682859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38545" y="7139226"/>
            <a:ext cx="647116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Created age_group bins and purchase_frequency_days columns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420689" y="6195893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20689" y="6531650"/>
            <a:ext cx="6471166" cy="2286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18" name="Text 15"/>
          <p:cNvSpPr/>
          <p:nvPr/>
        </p:nvSpPr>
        <p:spPr>
          <a:xfrm>
            <a:off x="7420689" y="6682859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Database Integration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420689" y="7139226"/>
            <a:ext cx="647116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Connected to PostgreSQL and loaded cleaned data for SQL analysis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067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Revenue Analysis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40706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51648"/>
          </a:solidFill>
          <a:ln/>
        </p:spPr>
      </p:sp>
      <p:sp>
        <p:nvSpPr>
          <p:cNvPr id="5" name="Text 2"/>
          <p:cNvSpPr/>
          <p:nvPr/>
        </p:nvSpPr>
        <p:spPr>
          <a:xfrm>
            <a:off x="4028480" y="6541651"/>
            <a:ext cx="49125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952F0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5068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highlight>
                  <a:srgbClr val="A2B9F9"/>
                </a:highlight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2.1x more 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than female customers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3992761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Total revenue: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$233,081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663"/>
            <a:ext cx="6630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88538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839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214574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5916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2198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21.5%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2145744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Customer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632198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Portion of total customer base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940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These customers demonstrate price sensitivity without sacrificing purchase value—ideal targets for loyalty programs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953"/>
            <a:ext cx="3254335" cy="283488"/>
          </a:xfrm>
          <a:prstGeom prst="roundRect">
            <a:avLst>
              <a:gd name="adj" fmla="val 72012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93790" y="3048953"/>
            <a:ext cx="3140393" cy="283488"/>
          </a:xfrm>
          <a:prstGeom prst="roundRect">
            <a:avLst>
              <a:gd name="adj" fmla="val 72012"/>
            </a:avLst>
          </a:prstGeom>
          <a:solidFill>
            <a:srgbClr val="A2B9F9"/>
          </a:solidFill>
          <a:ln/>
        </p:spPr>
      </p:sp>
      <p:sp>
        <p:nvSpPr>
          <p:cNvPr id="5" name="Text 3"/>
          <p:cNvSpPr/>
          <p:nvPr/>
        </p:nvSpPr>
        <p:spPr>
          <a:xfrm>
            <a:off x="4218146" y="3048953"/>
            <a:ext cx="7342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96.5%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Highest rated: 3.86/5.0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048953"/>
            <a:ext cx="3229928" cy="283488"/>
          </a:xfrm>
          <a:prstGeom prst="roundRect">
            <a:avLst>
              <a:gd name="adj" fmla="val 72012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235893" y="3048953"/>
            <a:ext cx="3100626" cy="283488"/>
          </a:xfrm>
          <a:prstGeom prst="roundRect">
            <a:avLst>
              <a:gd name="adj" fmla="val 72012"/>
            </a:avLst>
          </a:prstGeom>
          <a:solidFill>
            <a:srgbClr val="A2B9F9"/>
          </a:solidFill>
          <a:ln/>
        </p:spPr>
      </p:sp>
      <p:sp>
        <p:nvSpPr>
          <p:cNvPr id="10" name="Text 8"/>
          <p:cNvSpPr/>
          <p:nvPr/>
        </p:nvSpPr>
        <p:spPr>
          <a:xfrm>
            <a:off x="8635841" y="3048953"/>
            <a:ext cx="75866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96.0%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Second place: 3.84/5.0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3048953"/>
            <a:ext cx="3259098" cy="283488"/>
          </a:xfrm>
          <a:prstGeom prst="roundRect">
            <a:avLst>
              <a:gd name="adj" fmla="val 72012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9677995" y="3048953"/>
            <a:ext cx="3112413" cy="283488"/>
          </a:xfrm>
          <a:prstGeom prst="roundRect">
            <a:avLst>
              <a:gd name="adj" fmla="val 72012"/>
            </a:avLst>
          </a:prstGeom>
          <a:solidFill>
            <a:srgbClr val="A2B9F9"/>
          </a:solidFill>
          <a:ln/>
        </p:spPr>
      </p:sp>
      <p:sp>
        <p:nvSpPr>
          <p:cNvPr id="15" name="Text 13"/>
          <p:cNvSpPr/>
          <p:nvPr/>
        </p:nvSpPr>
        <p:spPr>
          <a:xfrm>
            <a:off x="13107114" y="3048953"/>
            <a:ext cx="72949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95.5%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Third place: 3.82/5.0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036106"/>
            <a:ext cx="3234809" cy="283488"/>
          </a:xfrm>
          <a:prstGeom prst="roundRect">
            <a:avLst>
              <a:gd name="adj" fmla="val 72012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793790" y="5036106"/>
            <a:ext cx="3073003" cy="283488"/>
          </a:xfrm>
          <a:prstGeom prst="roundRect">
            <a:avLst>
              <a:gd name="adj" fmla="val 72012"/>
            </a:avLst>
          </a:prstGeom>
          <a:solidFill>
            <a:srgbClr val="A2B9F9"/>
          </a:solidFill>
          <a:ln/>
        </p:spPr>
      </p:sp>
      <p:sp>
        <p:nvSpPr>
          <p:cNvPr id="20" name="Text 18"/>
          <p:cNvSpPr/>
          <p:nvPr/>
        </p:nvSpPr>
        <p:spPr>
          <a:xfrm>
            <a:off x="4198620" y="5036106"/>
            <a:ext cx="7537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95.0%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0933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Fourth place: 3.80/5.0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35893" y="5036106"/>
            <a:ext cx="3251240" cy="283488"/>
          </a:xfrm>
          <a:prstGeom prst="roundRect">
            <a:avLst>
              <a:gd name="adj" fmla="val 72012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5235893" y="5036106"/>
            <a:ext cx="3072408" cy="283488"/>
          </a:xfrm>
          <a:prstGeom prst="roundRect">
            <a:avLst>
              <a:gd name="adj" fmla="val 72012"/>
            </a:avLst>
          </a:prstGeom>
          <a:solidFill>
            <a:srgbClr val="A2B9F9"/>
          </a:solidFill>
          <a:ln/>
        </p:spPr>
      </p:sp>
      <p:sp>
        <p:nvSpPr>
          <p:cNvPr id="25" name="Text 23"/>
          <p:cNvSpPr/>
          <p:nvPr/>
        </p:nvSpPr>
        <p:spPr>
          <a:xfrm>
            <a:off x="8657153" y="5036106"/>
            <a:ext cx="73735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94.5%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235893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5235893" y="60933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Fifth place: 3.78/5.0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9077"/>
            <a:ext cx="79349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Shipping &amp; Subscription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64832"/>
            <a:ext cx="3346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074313"/>
            <a:ext cx="6244709" cy="1458635"/>
          </a:xfrm>
          <a:prstGeom prst="roundRect">
            <a:avLst>
              <a:gd name="adj" fmla="val 1399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51084" y="3331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Standard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3912751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Avg: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$58.46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759762"/>
            <a:ext cx="6244709" cy="1458635"/>
          </a:xfrm>
          <a:prstGeom prst="roundRect">
            <a:avLst>
              <a:gd name="adj" fmla="val 1399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051084" y="50170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Express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5598200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Avg: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$60.48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73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Express users spend 3.5% more per transaction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4648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3187660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1,053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7672149" y="4219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4800600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$59.49 avg spend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863620" y="3187660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2,847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10936248" y="4219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863620" y="4800600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$59.87 avg spend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4186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Similar spending patterns across both groups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6149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626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626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3,116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customers (79.9%)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B5C1E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639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6393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701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customers (18.0%)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B5C1E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148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83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customers (2.1%)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Strong loyal base presents opportunity to convert returning segment through targeted retention programs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22050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Young Adults drive highest revenue at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24DF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$62,143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—prime target for marketing campaigns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2025-11-08T07:17:56Z</dcterms:created>
  <dcterms:modified xsi:type="dcterms:W3CDTF">2025-11-08T07:17:56Z</dcterms:modified>
</cp:coreProperties>
</file>